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7" r:id="rId4"/>
    <p:sldId id="266" r:id="rId5"/>
    <p:sldId id="267" r:id="rId6"/>
    <p:sldId id="265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92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5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631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1789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2242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33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16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96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45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40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29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41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97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5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18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0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1AF2C-AC58-4809-B2CD-6FA398A839F0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8CC561C-16C7-48FD-AA00-C1B45A887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6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hyperlink" Target="https://github.com/iknezevicmilan/gi-projeka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87466-B1EE-4283-8C9E-B4BE12520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Analysis of optimization of string searching algorithm using BWT &amp; FM index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4C9FD-1F87-4851-8860-80E6574912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Milan </a:t>
            </a:r>
            <a:r>
              <a:rPr lang="en-US" dirty="0" err="1"/>
              <a:t>Knezevic</a:t>
            </a:r>
            <a:endParaRPr lang="en-US" dirty="0"/>
          </a:p>
          <a:p>
            <a:r>
              <a:rPr lang="en-US" dirty="0"/>
              <a:t>2019/3169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D1BA4E0-899B-4E24-990C-7127685A88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6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97"/>
    </mc:Choice>
    <mc:Fallback>
      <p:transition spd="slow" advTm="24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54D-DFD5-4FC9-BA7A-0489DF400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consumption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A0E3C6-B16B-42D6-B0F5-DE81582E2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4238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</a:t>
            </a:r>
            <a:r>
              <a:rPr lang="en-US" b="1" dirty="0"/>
              <a:t>t</a:t>
            </a:r>
            <a:r>
              <a:rPr lang="en-US" dirty="0"/>
              <a:t> is size of the original text (excluding terminating character $) and </a:t>
            </a:r>
            <a:br>
              <a:rPr lang="en-US" dirty="0"/>
            </a:br>
            <a:r>
              <a:rPr lang="en-US" b="1" dirty="0"/>
              <a:t>n</a:t>
            </a:r>
            <a:r>
              <a:rPr lang="en-US" dirty="0"/>
              <a:t> is number of distinct characters that occur in that text:</a:t>
            </a:r>
          </a:p>
          <a:p>
            <a:pPr>
              <a:buFont typeface="+mj-lt"/>
              <a:buAutoNum type="arabicPeriod"/>
            </a:pPr>
            <a:r>
              <a:rPr lang="en-US" dirty="0"/>
              <a:t>L – stores </a:t>
            </a:r>
            <a:r>
              <a:rPr lang="en-US" b="1" dirty="0"/>
              <a:t>t + 1 characters</a:t>
            </a:r>
          </a:p>
          <a:p>
            <a:pPr marL="400050">
              <a:buFont typeface="+mj-lt"/>
              <a:buAutoNum type="arabicPeriod"/>
            </a:pPr>
            <a:r>
              <a:rPr lang="en-US" dirty="0"/>
              <a:t>F – stores </a:t>
            </a:r>
            <a:r>
              <a:rPr lang="en-US" b="1" dirty="0"/>
              <a:t>n integers</a:t>
            </a:r>
          </a:p>
          <a:p>
            <a:pPr marL="400050">
              <a:buFont typeface="+mj-lt"/>
              <a:buAutoNum type="arabicPeriod"/>
            </a:pPr>
            <a:r>
              <a:rPr lang="en-US" dirty="0"/>
              <a:t>Suffix array – stores </a:t>
            </a:r>
            <a:r>
              <a:rPr lang="en-US" b="1" dirty="0"/>
              <a:t>t + 1 integers</a:t>
            </a:r>
            <a:r>
              <a:rPr lang="en-US" dirty="0"/>
              <a:t>. It can be </a:t>
            </a:r>
            <a:r>
              <a:rPr lang="en-US" dirty="0" err="1"/>
              <a:t>downsampled</a:t>
            </a:r>
            <a:r>
              <a:rPr lang="en-US" dirty="0"/>
              <a:t>.</a:t>
            </a:r>
          </a:p>
          <a:p>
            <a:pPr marL="400050">
              <a:buFont typeface="+mj-lt"/>
              <a:buAutoNum type="arabicPeriod"/>
            </a:pPr>
            <a:r>
              <a:rPr lang="en-US" dirty="0"/>
              <a:t>Tally – stores </a:t>
            </a:r>
            <a:r>
              <a:rPr lang="en-US" b="1" dirty="0"/>
              <a:t>(t + 1) * n integers</a:t>
            </a:r>
            <a:r>
              <a:rPr lang="en-US" dirty="0"/>
              <a:t>. It can be </a:t>
            </a:r>
            <a:r>
              <a:rPr lang="en-US" dirty="0" err="1"/>
              <a:t>downsampled</a:t>
            </a:r>
            <a:r>
              <a:rPr lang="en-US" dirty="0"/>
              <a:t>.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r>
              <a:rPr lang="en-US" dirty="0"/>
              <a:t>In reality, even more memory is necessary because of different implementation of data structures in different programming languages.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82450AB-60B5-471F-A0E5-75016D3F2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44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469"/>
    </mc:Choice>
    <mc:Fallback>
      <p:transition spd="slow" advTm="94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69492-C7D0-4DB8-9A01-F30A268A0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D671-72E3-4F34-978C-89741E089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Chromosomes:</a:t>
            </a:r>
          </a:p>
          <a:p>
            <a:pPr lvl="1"/>
            <a:r>
              <a:rPr lang="en-US" dirty="0" err="1"/>
              <a:t>Coffea</a:t>
            </a:r>
            <a:r>
              <a:rPr lang="en-US" dirty="0"/>
              <a:t> arabica (coffee) chromosome 1c, patterns: ATGCATG, TCTCTCTA, TTCACTACTCTCA</a:t>
            </a:r>
          </a:p>
          <a:p>
            <a:pPr lvl="1"/>
            <a:r>
              <a:rPr lang="en-US" dirty="0"/>
              <a:t>Mus </a:t>
            </a:r>
            <a:r>
              <a:rPr lang="en-US" dirty="0" err="1"/>
              <a:t>pahari</a:t>
            </a:r>
            <a:r>
              <a:rPr lang="en-US" dirty="0"/>
              <a:t> (shew mouse) chromosome x, patterns: ATGATG, CTCTCTA, TCACTACTCTCA</a:t>
            </a:r>
          </a:p>
          <a:p>
            <a:pPr lvl="1"/>
            <a:r>
              <a:rPr lang="en-US" dirty="0"/>
              <a:t>Homo sapiens (human) chromosome y, patterns: GGAGTC, CAGCCCCACGGA, AGCGCC</a:t>
            </a:r>
          </a:p>
          <a:p>
            <a:r>
              <a:rPr lang="en-US" dirty="0"/>
              <a:t>Suffix array </a:t>
            </a:r>
            <a:r>
              <a:rPr lang="en-US" dirty="0" err="1"/>
              <a:t>downsampling</a:t>
            </a:r>
            <a:r>
              <a:rPr lang="en-US" dirty="0"/>
              <a:t> factors: 1, 4, 16, 64, 256</a:t>
            </a:r>
          </a:p>
          <a:p>
            <a:r>
              <a:rPr lang="en-US" dirty="0"/>
              <a:t>Tally </a:t>
            </a:r>
            <a:r>
              <a:rPr lang="en-US" dirty="0" err="1"/>
              <a:t>downsampling</a:t>
            </a:r>
            <a:r>
              <a:rPr lang="en-US" dirty="0"/>
              <a:t> factors: 1, 8, 32, 128, 512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955F2B-3CA2-4097-AD77-79CE8A5B12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5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71"/>
    </mc:Choice>
    <mc:Fallback>
      <p:transition spd="slow" advTm="19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9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1" name="Group 23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37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4" name="Rectangle 41">
            <a:extLst>
              <a:ext uri="{FF2B5EF4-FFF2-40B4-BE49-F238E27FC236}">
                <a16:creationId xmlns:a16="http://schemas.microsoft.com/office/drawing/2014/main" id="{F6167D22-B2B2-4469-BE4E-6B0DC972E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2EB1C8-5689-4D76-BC4B-8D3D27B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99" y="4774214"/>
            <a:ext cx="94096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Memory improvement ratios</a:t>
            </a:r>
          </a:p>
        </p:txBody>
      </p:sp>
      <p:sp>
        <p:nvSpPr>
          <p:cNvPr id="85" name="Rectangle 43">
            <a:extLst>
              <a:ext uri="{FF2B5EF4-FFF2-40B4-BE49-F238E27FC236}">
                <a16:creationId xmlns:a16="http://schemas.microsoft.com/office/drawing/2014/main" id="{E27E2F65-D0DD-4710-977A-873706F90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55877E-6BBB-4986-9DB5-A704FCFF8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91197" y="848777"/>
            <a:ext cx="9813415" cy="3975143"/>
          </a:xfrm>
          <a:prstGeom prst="rect">
            <a:avLst/>
          </a:prstGeom>
        </p:spPr>
      </p:pic>
      <p:sp>
        <p:nvSpPr>
          <p:cNvPr id="46" name="Freeform 33">
            <a:extLst>
              <a:ext uri="{FF2B5EF4-FFF2-40B4-BE49-F238E27FC236}">
                <a16:creationId xmlns:a16="http://schemas.microsoft.com/office/drawing/2014/main" id="{783A863A-BB4D-4ECD-8D75-B5B6F03D7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81489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36472-C3C8-44A4-92EF-3CFB2B347A25}"/>
              </a:ext>
            </a:extLst>
          </p:cNvPr>
          <p:cNvSpPr txBox="1"/>
          <p:nvPr/>
        </p:nvSpPr>
        <p:spPr>
          <a:xfrm>
            <a:off x="1871572" y="5776052"/>
            <a:ext cx="10169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the increase of suffix array </a:t>
            </a:r>
            <a:r>
              <a:rPr lang="en-US" dirty="0" err="1"/>
              <a:t>downsampling</a:t>
            </a:r>
            <a:r>
              <a:rPr lang="en-US" dirty="0"/>
              <a:t> factor, the increase in tally </a:t>
            </a:r>
            <a:r>
              <a:rPr lang="en-US" dirty="0" err="1"/>
              <a:t>downsampling</a:t>
            </a:r>
            <a:r>
              <a:rPr lang="en-US" dirty="0"/>
              <a:t> </a:t>
            </a:r>
          </a:p>
          <a:p>
            <a:r>
              <a:rPr lang="en-US" dirty="0"/>
              <a:t>factor results in bigger memory improvement.</a:t>
            </a:r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CB409CCD-EB07-4DA8-A09C-83E1F678D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84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877"/>
    </mc:Choice>
    <mc:Fallback>
      <p:transition spd="slow" advTm="9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9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1" name="Group 23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37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4" name="Rectangle 41">
            <a:extLst>
              <a:ext uri="{FF2B5EF4-FFF2-40B4-BE49-F238E27FC236}">
                <a16:creationId xmlns:a16="http://schemas.microsoft.com/office/drawing/2014/main" id="{F6167D22-B2B2-4469-BE4E-6B0DC972E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2EB1C8-5689-4D76-BC4B-8D3D27B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99" y="4774214"/>
            <a:ext cx="94096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Time increase ratios</a:t>
            </a:r>
          </a:p>
        </p:txBody>
      </p:sp>
      <p:sp>
        <p:nvSpPr>
          <p:cNvPr id="85" name="Rectangle 43">
            <a:extLst>
              <a:ext uri="{FF2B5EF4-FFF2-40B4-BE49-F238E27FC236}">
                <a16:creationId xmlns:a16="http://schemas.microsoft.com/office/drawing/2014/main" id="{E27E2F65-D0DD-4710-977A-873706F90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55877E-6BBB-4986-9DB5-A704FCFF8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802" y="837981"/>
            <a:ext cx="9658205" cy="3996736"/>
          </a:xfrm>
          <a:prstGeom prst="rect">
            <a:avLst/>
          </a:prstGeom>
        </p:spPr>
      </p:pic>
      <p:sp>
        <p:nvSpPr>
          <p:cNvPr id="46" name="Freeform 33">
            <a:extLst>
              <a:ext uri="{FF2B5EF4-FFF2-40B4-BE49-F238E27FC236}">
                <a16:creationId xmlns:a16="http://schemas.microsoft.com/office/drawing/2014/main" id="{783A863A-BB4D-4ECD-8D75-B5B6F03D7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81489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9A5EED-B373-4E5E-BC2D-8BBA8559FE19}"/>
              </a:ext>
            </a:extLst>
          </p:cNvPr>
          <p:cNvSpPr txBox="1"/>
          <p:nvPr/>
        </p:nvSpPr>
        <p:spPr>
          <a:xfrm>
            <a:off x="1889599" y="5772631"/>
            <a:ext cx="858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the increase of </a:t>
            </a:r>
            <a:r>
              <a:rPr lang="en-US" dirty="0" err="1"/>
              <a:t>downsampling</a:t>
            </a:r>
            <a:r>
              <a:rPr lang="en-US" dirty="0"/>
              <a:t> factors, execution time increases slowly.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3A1421-7611-4FA3-90FD-F0E8CB4688B6}"/>
              </a:ext>
            </a:extLst>
          </p:cNvPr>
          <p:cNvSpPr/>
          <p:nvPr/>
        </p:nvSpPr>
        <p:spPr>
          <a:xfrm>
            <a:off x="4128940" y="4107630"/>
            <a:ext cx="254524" cy="2926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C9F245F-91A6-4BE0-B40C-D797F41CEE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59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98"/>
    </mc:Choice>
    <mc:Fallback>
      <p:transition spd="slow" advTm="24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9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1" name="Group 23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2" name="Rectangle 37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84" name="Rectangle 41">
            <a:extLst>
              <a:ext uri="{FF2B5EF4-FFF2-40B4-BE49-F238E27FC236}">
                <a16:creationId xmlns:a16="http://schemas.microsoft.com/office/drawing/2014/main" id="{F6167D22-B2B2-4469-BE4E-6B0DC972E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2EB1C8-5689-4D76-BC4B-8D3D27B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99" y="4774214"/>
            <a:ext cx="9409699" cy="823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Trade-off (harmonic mean of normalized improvement ratios)</a:t>
            </a:r>
          </a:p>
        </p:txBody>
      </p:sp>
      <p:sp>
        <p:nvSpPr>
          <p:cNvPr id="85" name="Rectangle 43">
            <a:extLst>
              <a:ext uri="{FF2B5EF4-FFF2-40B4-BE49-F238E27FC236}">
                <a16:creationId xmlns:a16="http://schemas.microsoft.com/office/drawing/2014/main" id="{E27E2F65-D0DD-4710-977A-873706F90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55877E-6BBB-4986-9DB5-A704FCFF8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944" y="830991"/>
            <a:ext cx="9767921" cy="4010715"/>
          </a:xfrm>
          <a:prstGeom prst="rect">
            <a:avLst/>
          </a:prstGeom>
        </p:spPr>
      </p:pic>
      <p:sp>
        <p:nvSpPr>
          <p:cNvPr id="46" name="Freeform 33">
            <a:extLst>
              <a:ext uri="{FF2B5EF4-FFF2-40B4-BE49-F238E27FC236}">
                <a16:creationId xmlns:a16="http://schemas.microsoft.com/office/drawing/2014/main" id="{783A863A-BB4D-4ECD-8D75-B5B6F03D7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81489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36472-C3C8-44A4-92EF-3CFB2B347A25}"/>
              </a:ext>
            </a:extLst>
          </p:cNvPr>
          <p:cNvSpPr txBox="1"/>
          <p:nvPr/>
        </p:nvSpPr>
        <p:spPr>
          <a:xfrm>
            <a:off x="1871572" y="5772631"/>
            <a:ext cx="9844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Optimum has 2.75 times bigger </a:t>
            </a:r>
            <a:r>
              <a:rPr lang="en-US" dirty="0" err="1"/>
              <a:t>executon</a:t>
            </a:r>
            <a:r>
              <a:rPr lang="en-US" dirty="0"/>
              <a:t> time and consumes 53.92 times less memory.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5C559A-8BF8-4DAF-B34A-66C0E1E432C7}"/>
              </a:ext>
            </a:extLst>
          </p:cNvPr>
          <p:cNvSpPr/>
          <p:nvPr/>
        </p:nvSpPr>
        <p:spPr>
          <a:xfrm>
            <a:off x="8766928" y="1322167"/>
            <a:ext cx="274320" cy="30780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519F5438-A375-413D-8B8A-85B633B43B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25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73"/>
    </mc:Choice>
    <mc:Fallback>
      <p:transition spd="slow" advTm="43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032911-0C69-4D09-AEC0-FB48EFCC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82FB72-1883-4252-B536-FCAAC09DD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3527550"/>
            <a:ext cx="8915399" cy="441796"/>
          </a:xfrm>
        </p:spPr>
        <p:txBody>
          <a:bodyPr>
            <a:normAutofit/>
          </a:bodyPr>
          <a:lstStyle/>
          <a:p>
            <a:r>
              <a:rPr lang="en-US" dirty="0"/>
              <a:t>GitHub repository: </a:t>
            </a:r>
            <a:r>
              <a:rPr lang="en-US" dirty="0">
                <a:hlinkClick r:id="rId4"/>
              </a:rPr>
              <a:t>https://github.com/iknezevicmilan/gi-projekat</a:t>
            </a:r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97158369-6DAC-4669-A8B4-A4AA19357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68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73"/>
    </mc:Choice>
    <mc:Fallback>
      <p:transition spd="slow" advTm="15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261</Words>
  <Application>Microsoft Office PowerPoint</Application>
  <PresentationFormat>Widescreen</PresentationFormat>
  <Paragraphs>27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Analysis of optimization of string searching algorithm using BWT &amp; FM index</vt:lpstr>
      <vt:lpstr>Memory consumption</vt:lpstr>
      <vt:lpstr>Testing parameters</vt:lpstr>
      <vt:lpstr>Memory improvement ratios</vt:lpstr>
      <vt:lpstr>Time increase ratios</vt:lpstr>
      <vt:lpstr>Trade-off (harmonic mean of normalized improvement ratios)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optimization of string searching algorithm using BWT &amp; FM index</dc:title>
  <dc:creator>Милан Кнежевић</dc:creator>
  <cp:keywords>Internal/General</cp:keywords>
  <cp:lastModifiedBy>Milan Knežević</cp:lastModifiedBy>
  <cp:revision>19</cp:revision>
  <dcterms:created xsi:type="dcterms:W3CDTF">2020-04-28T22:33:00Z</dcterms:created>
  <dcterms:modified xsi:type="dcterms:W3CDTF">2020-04-29T22:39:39Z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5902ff07-ece1-4ce5-bbe8-9196beab6138</vt:lpwstr>
  </property>
  <property fmtid="{D5CDD505-2E9C-101B-9397-08002B2CF9AE}" pid="3" name="AssecoSEEScope">
    <vt:lpwstr>Internal</vt:lpwstr>
  </property>
  <property fmtid="{D5CDD505-2E9C-101B-9397-08002B2CF9AE}" pid="4" name="AssecoSEEClassificationI">
    <vt:lpwstr>General</vt:lpwstr>
  </property>
</Properties>
</file>